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87" d="100"/>
          <a:sy n="87"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19703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66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316645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3946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67608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362475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71109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11877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143468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16240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36740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7261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E1BB89-99B0-48B4-B768-622FD8FF9B0C}" type="datetimeFigureOut">
              <a:rPr lang="es-CL" smtClean="0"/>
              <a:t>18-05-2020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131187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8392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10651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8063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302978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E1BB89-99B0-48B4-B768-622FD8FF9B0C}" type="datetimeFigureOut">
              <a:rPr lang="es-CL" smtClean="0"/>
              <a:t>18-05-2020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D3292E-54C8-4BB8-B023-CCBC2A86FBA5}" type="slidenum">
              <a:rPr lang="es-CL" smtClean="0"/>
              <a:t>‹Nº›</a:t>
            </a:fld>
            <a:endParaRPr lang="es-CL"/>
          </a:p>
        </p:txBody>
      </p:sp>
    </p:spTree>
    <p:extLst>
      <p:ext uri="{BB962C8B-B14F-4D97-AF65-F5344CB8AC3E}">
        <p14:creationId xmlns:p14="http://schemas.microsoft.com/office/powerpoint/2010/main" val="487940807"/>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eonidas.lopez@elar.cl" TargetMode="External"/><Relationship Id="rId2" Type="http://schemas.openxmlformats.org/officeDocument/2006/relationships/hyperlink" Target="https://www.youtube.com/watch?v=jjINgja2vj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869743"/>
            <a:ext cx="8029988" cy="2907638"/>
          </a:xfrm>
        </p:spPr>
        <p:txBody>
          <a:bodyPr>
            <a:normAutofit/>
          </a:bodyPr>
          <a:lstStyle/>
          <a:p>
            <a:r>
              <a:rPr lang="es-CL" sz="5400" dirty="0"/>
              <a:t>Unidad 1: Música y tradición</a:t>
            </a:r>
          </a:p>
        </p:txBody>
      </p:sp>
      <p:sp>
        <p:nvSpPr>
          <p:cNvPr id="3" name="Subtítulo 2"/>
          <p:cNvSpPr>
            <a:spLocks noGrp="1"/>
          </p:cNvSpPr>
          <p:nvPr>
            <p:ph type="subTitle" idx="1"/>
          </p:nvPr>
        </p:nvSpPr>
        <p:spPr/>
        <p:txBody>
          <a:bodyPr/>
          <a:lstStyle/>
          <a:p>
            <a:r>
              <a:rPr lang="es-CL" dirty="0" err="1" smtClean="0"/>
              <a:t>II°</a:t>
            </a:r>
            <a:r>
              <a:rPr lang="es-CL" dirty="0" smtClean="0"/>
              <a:t> Medio</a:t>
            </a:r>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3663751505"/>
              </p:ext>
            </p:extLst>
          </p:nvPr>
        </p:nvGraphicFramePr>
        <p:xfrm>
          <a:off x="0" y="228241"/>
          <a:ext cx="6522720" cy="1234440"/>
        </p:xfrm>
        <a:graphic>
          <a:graphicData uri="http://schemas.openxmlformats.org/drawingml/2006/table">
            <a:tbl>
              <a:tblPr firstRow="1" firstCol="1" bandRow="1"/>
              <a:tblGrid>
                <a:gridCol w="914400"/>
                <a:gridCol w="5608320"/>
              </a:tblGrid>
              <a:tr h="534670">
                <a:tc>
                  <a:txBody>
                    <a:bodyPr/>
                    <a:lstStyle/>
                    <a:p>
                      <a:pPr>
                        <a:spcAft>
                          <a:spcPts val="0"/>
                        </a:spcAft>
                        <a:tabLst>
                          <a:tab pos="2700020" algn="ctr"/>
                          <a:tab pos="5400040" algn="r"/>
                        </a:tabLs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Liceo Particular Avenida Recoleta</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Fundación María Romo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Avenida Recoleta 3848</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Profesor: </a:t>
                      </a:r>
                      <a:r>
                        <a:rPr lang="es-ES" sz="1400" dirty="0" smtClean="0">
                          <a:effectLst/>
                          <a:latin typeface="Century Gothic" panose="020B0502020202020204" pitchFamily="34" charset="0"/>
                          <a:ea typeface="Calibri" panose="020F0502020204030204" pitchFamily="34" charset="0"/>
                          <a:cs typeface="Times New Roman" panose="02020603050405020304" pitchFamily="18" charset="0"/>
                        </a:rPr>
                        <a:t>Leónidas </a:t>
                      </a:r>
                      <a:r>
                        <a:rPr lang="es-ES" sz="1400" dirty="0">
                          <a:effectLst/>
                          <a:latin typeface="Century Gothic" panose="020B0502020202020204" pitchFamily="34" charset="0"/>
                          <a:ea typeface="Calibri" panose="020F0502020204030204" pitchFamily="34" charset="0"/>
                          <a:cs typeface="Times New Roman" panose="02020603050405020304" pitchFamily="18" charset="0"/>
                        </a:rPr>
                        <a:t>López </a:t>
                      </a:r>
                      <a:endParaRPr lang="es-ES"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smtClean="0">
                          <a:effectLst/>
                          <a:latin typeface="Century Gothic" panose="020B0502020202020204" pitchFamily="34" charset="0"/>
                          <a:ea typeface="Calibri" panose="020F0502020204030204" pitchFamily="34" charset="0"/>
                          <a:cs typeface="Times New Roman" panose="02020603050405020304" pitchFamily="18" charset="0"/>
                        </a:rPr>
                        <a:t>   Departamento </a:t>
                      </a:r>
                      <a:r>
                        <a:rPr lang="es-ES" sz="1400" dirty="0">
                          <a:effectLst/>
                          <a:latin typeface="Century Gothic" panose="020B0502020202020204" pitchFamily="34" charset="0"/>
                          <a:ea typeface="Calibri" panose="020F0502020204030204" pitchFamily="34" charset="0"/>
                          <a:cs typeface="Times New Roman" panose="02020603050405020304" pitchFamily="18" charset="0"/>
                        </a:rPr>
                        <a:t>de Música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p:pic>
        <p:nvPicPr>
          <p:cNvPr id="2050" name="Imagen 1" descr="INSIGNIA ELAR OFICIAL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60" y="190300"/>
            <a:ext cx="490537" cy="49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33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solidFill>
                  <a:schemeClr val="accent1">
                    <a:lumMod val="60000"/>
                    <a:lumOff val="40000"/>
                  </a:schemeClr>
                </a:solidFill>
              </a:rPr>
              <a:t>Propósito de la </a:t>
            </a:r>
            <a:r>
              <a:rPr lang="es-CL" dirty="0">
                <a:solidFill>
                  <a:schemeClr val="accent1">
                    <a:lumMod val="60000"/>
                    <a:lumOff val="40000"/>
                  </a:schemeClr>
                </a:solidFill>
              </a:rPr>
              <a:t>unidad</a:t>
            </a:r>
            <a:r>
              <a:rPr lang="es-CL" dirty="0" smtClean="0">
                <a:solidFill>
                  <a:schemeClr val="accent1">
                    <a:lumMod val="60000"/>
                    <a:lumOff val="40000"/>
                  </a:schemeClr>
                </a:solidFill>
              </a:rPr>
              <a:t> </a:t>
            </a:r>
            <a:endParaRPr lang="es-CL" dirty="0">
              <a:solidFill>
                <a:schemeClr val="accent1">
                  <a:lumMod val="60000"/>
                  <a:lumOff val="40000"/>
                </a:schemeClr>
              </a:solidFill>
            </a:endParaRPr>
          </a:p>
        </p:txBody>
      </p:sp>
      <p:sp>
        <p:nvSpPr>
          <p:cNvPr id="3" name="Marcador de contenido 2"/>
          <p:cNvSpPr>
            <a:spLocks noGrp="1"/>
          </p:cNvSpPr>
          <p:nvPr>
            <p:ph idx="1"/>
          </p:nvPr>
        </p:nvSpPr>
        <p:spPr>
          <a:xfrm>
            <a:off x="1007777" y="1629838"/>
            <a:ext cx="9801250" cy="4195481"/>
          </a:xfrm>
        </p:spPr>
        <p:txBody>
          <a:bodyPr>
            <a:normAutofit fontScale="77500" lnSpcReduction="20000"/>
          </a:bodyPr>
          <a:lstStyle/>
          <a:p>
            <a:pPr marL="0" indent="0">
              <a:buNone/>
            </a:pPr>
            <a:r>
              <a:rPr lang="es-CL" sz="3600" dirty="0"/>
              <a:t>En esta unidad se espera que los y las estudiantes profundicen sus conocimientos acerca de diversas músicas y en las maneras que tienen de registrarse y transmitirse. Al mismo tiempo, se busca que descubran que, a pesar de proceder de lugares y tiempos distintos, las expresiones musicales pueden tener características en común. Por medio de la audición e interpretación de variado repertorio se pretende que las alumnas y los alumnos comprendan las diferentes funciones o roles que la música puede cumplir, tanto en nuestro país como en el mundo entero.</a:t>
            </a:r>
          </a:p>
        </p:txBody>
      </p:sp>
    </p:spTree>
    <p:extLst>
      <p:ext uri="{BB962C8B-B14F-4D97-AF65-F5344CB8AC3E}">
        <p14:creationId xmlns:p14="http://schemas.microsoft.com/office/powerpoint/2010/main" val="290981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Música </a:t>
            </a:r>
            <a:r>
              <a:rPr lang="es-CL" dirty="0"/>
              <a:t>M</a:t>
            </a:r>
            <a:r>
              <a:rPr lang="es-CL" dirty="0" smtClean="0"/>
              <a:t>apuche </a:t>
            </a:r>
            <a:r>
              <a:rPr lang="es-CL" dirty="0"/>
              <a:t/>
            </a:r>
            <a:br>
              <a:rPr lang="es-CL" dirty="0"/>
            </a:br>
            <a:endParaRPr lang="es-CL" dirty="0"/>
          </a:p>
        </p:txBody>
      </p:sp>
      <p:sp>
        <p:nvSpPr>
          <p:cNvPr id="3" name="Marcador de contenido 2"/>
          <p:cNvSpPr>
            <a:spLocks noGrp="1"/>
          </p:cNvSpPr>
          <p:nvPr>
            <p:ph idx="1"/>
          </p:nvPr>
        </p:nvSpPr>
        <p:spPr>
          <a:xfrm>
            <a:off x="545910" y="1853248"/>
            <a:ext cx="10699845" cy="4670382"/>
          </a:xfrm>
        </p:spPr>
        <p:txBody>
          <a:bodyPr>
            <a:normAutofit fontScale="92500" lnSpcReduction="20000"/>
          </a:bodyPr>
          <a:lstStyle/>
          <a:p>
            <a:r>
              <a:rPr lang="es-CL" dirty="0"/>
              <a:t>La palabra "música" del idioma español no tiene un término genérico equivalente entre los mapuches, sobre todo porque es parte de lo sagrado, inseparable de lo ritual. No la consideran como mera expresión artística. La música mapuche es de origen netamente religioso, ya que no se caracteriza por ser una cultura festiva.</a:t>
            </a:r>
          </a:p>
          <a:p>
            <a:r>
              <a:rPr lang="es-CL" dirty="0"/>
              <a:t>Diferencian la música vocal y la música instrumental para bailar. El término </a:t>
            </a:r>
            <a:r>
              <a:rPr lang="es-CL" dirty="0" err="1"/>
              <a:t>ülkantún</a:t>
            </a:r>
            <a:r>
              <a:rPr lang="es-CL" dirty="0"/>
              <a:t>, se refiere a todos los tipos de música mapuche cantada y el término </a:t>
            </a:r>
            <a:r>
              <a:rPr lang="es-CL" dirty="0" err="1"/>
              <a:t>purrún</a:t>
            </a:r>
            <a:r>
              <a:rPr lang="es-CL" dirty="0"/>
              <a:t> designa la música instrumental para danzar, incluya o no música vocal. </a:t>
            </a:r>
          </a:p>
          <a:p>
            <a:r>
              <a:rPr lang="es-CL" dirty="0" err="1"/>
              <a:t>Ül</a:t>
            </a:r>
            <a:r>
              <a:rPr lang="es-CL" dirty="0"/>
              <a:t> designa la música como canción con texto, </a:t>
            </a:r>
            <a:r>
              <a:rPr lang="es-CL" dirty="0" err="1"/>
              <a:t>ülkantun</a:t>
            </a:r>
            <a:r>
              <a:rPr lang="es-CL" dirty="0"/>
              <a:t> el acto de cantar -sobrenatural o profano- y </a:t>
            </a:r>
            <a:r>
              <a:rPr lang="es-CL" dirty="0" err="1"/>
              <a:t>ülkantufe</a:t>
            </a:r>
            <a:r>
              <a:rPr lang="es-CL" dirty="0"/>
              <a:t> al cantante. </a:t>
            </a:r>
          </a:p>
          <a:p>
            <a:r>
              <a:rPr lang="es-CL" dirty="0"/>
              <a:t>Hay cánticos tradicionales antiguos -</a:t>
            </a:r>
            <a:r>
              <a:rPr lang="es-CL" dirty="0" err="1"/>
              <a:t>kuifi-ülkantun</a:t>
            </a:r>
            <a:r>
              <a:rPr lang="es-CL" dirty="0"/>
              <a:t>- y nuevos -</a:t>
            </a:r>
            <a:r>
              <a:rPr lang="es-CL" dirty="0" err="1"/>
              <a:t>we</a:t>
            </a:r>
            <a:r>
              <a:rPr lang="es-CL" dirty="0"/>
              <a:t>-</a:t>
            </a:r>
            <a:r>
              <a:rPr lang="es-CL" dirty="0" err="1"/>
              <a:t>ülkantun</a:t>
            </a:r>
            <a:r>
              <a:rPr lang="es-CL" dirty="0"/>
              <a:t>-, así como estilos de canto femenino -domo-</a:t>
            </a:r>
            <a:r>
              <a:rPr lang="es-CL" dirty="0" err="1"/>
              <a:t>ülkantun</a:t>
            </a:r>
            <a:r>
              <a:rPr lang="es-CL" dirty="0"/>
              <a:t>- o masculino -</a:t>
            </a:r>
            <a:r>
              <a:rPr lang="es-CL" dirty="0" err="1"/>
              <a:t>wentru</a:t>
            </a:r>
            <a:r>
              <a:rPr lang="es-CL" dirty="0"/>
              <a:t>-</a:t>
            </a:r>
            <a:r>
              <a:rPr lang="es-CL" dirty="0" err="1"/>
              <a:t>ülkantun</a:t>
            </a:r>
            <a:r>
              <a:rPr lang="es-CL" dirty="0"/>
              <a:t>-.</a:t>
            </a:r>
          </a:p>
          <a:p>
            <a:r>
              <a:rPr lang="es-CL" dirty="0"/>
              <a:t>El universo de la música mapuche ritual cumple distintas funciones según la ocasión en que se desenvuelve el canto, usualmente religioso, formal o medicinal.</a:t>
            </a:r>
          </a:p>
          <a:p>
            <a:r>
              <a:rPr lang="es-CL" dirty="0"/>
              <a:t>Atribuyen a la música ritual la capacidad de ejercer un poder positivo y eficaz, capaz de conectar los ámbitos sobrenaturales de los dioses y espíritus con el ámbito terrenal de los hombres, además de cumplir funciones medicinales.</a:t>
            </a:r>
          </a:p>
        </p:txBody>
      </p:sp>
    </p:spTree>
    <p:extLst>
      <p:ext uri="{BB962C8B-B14F-4D97-AF65-F5344CB8AC3E}">
        <p14:creationId xmlns:p14="http://schemas.microsoft.com/office/powerpoint/2010/main" val="414265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a:t>
            </a:r>
            <a:r>
              <a:rPr lang="es-CL" dirty="0" err="1" smtClean="0"/>
              <a:t>pifilca</a:t>
            </a:r>
            <a:r>
              <a:rPr lang="es-CL" dirty="0" smtClean="0"/>
              <a:t> </a:t>
            </a:r>
            <a:endParaRPr lang="es-CL" dirty="0"/>
          </a:p>
        </p:txBody>
      </p:sp>
      <p:sp>
        <p:nvSpPr>
          <p:cNvPr id="3" name="Marcador de contenido 2"/>
          <p:cNvSpPr>
            <a:spLocks noGrp="1"/>
          </p:cNvSpPr>
          <p:nvPr>
            <p:ph idx="1"/>
          </p:nvPr>
        </p:nvSpPr>
        <p:spPr>
          <a:xfrm>
            <a:off x="1103312" y="1498600"/>
            <a:ext cx="8946541" cy="5003800"/>
          </a:xfrm>
        </p:spPr>
        <p:txBody>
          <a:bodyPr>
            <a:normAutofit/>
          </a:bodyPr>
          <a:lstStyle/>
          <a:p>
            <a:pPr marL="0" indent="0">
              <a:buNone/>
            </a:pPr>
            <a:r>
              <a:rPr lang="es-CL" dirty="0"/>
              <a:t>Es un aerófono de soplo parecido a la flauta contra un filo-flauta longitudinal con el tubo cerrado en su extremo inferior y en la parte media posee por lo general una única perforación como embocadura, aunque en algunos casos puede poseer otras más. Es de madera, si bien antiguamente se construía también de otros materiales como piedra o hueso. Se construye tallando una madera de unos treinta o cuarenta centímetros de longitud, generalmente de raulí, </a:t>
            </a:r>
            <a:r>
              <a:rPr lang="es-CL" dirty="0" err="1"/>
              <a:t>lahuán</a:t>
            </a:r>
            <a:r>
              <a:rPr lang="es-CL" dirty="0"/>
              <a:t>, lingue o pino. El tubo se perfora a lo largo, aproximadamente en la mitad de su amplitud</a:t>
            </a:r>
            <a:r>
              <a:rPr lang="es-CL" dirty="0" smtClean="0"/>
              <a:t>.</a:t>
            </a:r>
            <a:endParaRPr lang="es-CL" dirty="0"/>
          </a:p>
          <a:p>
            <a:pPr marL="0" indent="0">
              <a:buNone/>
            </a:pPr>
            <a:r>
              <a:rPr lang="es-CL" dirty="0"/>
              <a:t>El instrumento al no poseer orificios de digitación que le permitan generar otras tonalidades, emite una única nota, la que se mezcla en el curso del canto o del conjunto instrumental, sin relación rítmica</a:t>
            </a:r>
            <a:r>
              <a:rPr lang="es-CL" dirty="0" smtClean="0"/>
              <a:t>.</a:t>
            </a:r>
            <a:endParaRPr lang="es-CL" dirty="0"/>
          </a:p>
          <a:p>
            <a:pPr marL="0" indent="0">
              <a:buNone/>
            </a:pPr>
            <a:r>
              <a:rPr lang="es-CL" dirty="0"/>
              <a:t>Exteriormente puede poseer dos asas a los costados que le permiten añadir una cuerda para colgarla. Además, su estética general varía dependiendo del fabricante y la zona</a:t>
            </a:r>
          </a:p>
        </p:txBody>
      </p:sp>
    </p:spTree>
    <p:extLst>
      <p:ext uri="{BB962C8B-B14F-4D97-AF65-F5344CB8AC3E}">
        <p14:creationId xmlns:p14="http://schemas.microsoft.com/office/powerpoint/2010/main" val="1199585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trutruca </a:t>
            </a:r>
            <a:endParaRPr lang="es-CL" dirty="0"/>
          </a:p>
        </p:txBody>
      </p:sp>
      <p:sp>
        <p:nvSpPr>
          <p:cNvPr id="3" name="Marcador de contenido 2"/>
          <p:cNvSpPr>
            <a:spLocks noGrp="1"/>
          </p:cNvSpPr>
          <p:nvPr>
            <p:ph idx="1"/>
          </p:nvPr>
        </p:nvSpPr>
        <p:spPr/>
        <p:txBody>
          <a:bodyPr/>
          <a:lstStyle/>
          <a:p>
            <a:pPr marL="0" indent="0">
              <a:buNone/>
            </a:pPr>
            <a:r>
              <a:rPr lang="es-CL" dirty="0"/>
              <a:t>La trutruca (del mapudungun </a:t>
            </a:r>
            <a:r>
              <a:rPr lang="es-CL" dirty="0" err="1"/>
              <a:t>trutruka</a:t>
            </a:r>
            <a:r>
              <a:rPr lang="es-CL" dirty="0"/>
              <a:t>) o </a:t>
            </a:r>
            <a:r>
              <a:rPr lang="es-CL" dirty="0" err="1"/>
              <a:t>petranca</a:t>
            </a:r>
            <a:r>
              <a:rPr lang="es-CL" dirty="0"/>
              <a:t> es un aerófono del género de las trompetas, difundido principalmente entre el pueblo mapuche de Chile y Argentina. Es parecido al </a:t>
            </a:r>
            <a:r>
              <a:rPr lang="es-CL" dirty="0" err="1"/>
              <a:t>erke</a:t>
            </a:r>
            <a:r>
              <a:rPr lang="es-CL" dirty="0"/>
              <a:t> y a la trompa de los Alpes por su forma. El sonido que produce es estridente y grave —la gravedad del sonido depende de la frecuencia de sus vibraciones: un sonido más grave es aquel con menor frecuencia (Hertz) y más agudo uno con mayor frecuencia (Hertz)—, con escasas variaciones tonales. La trutruca se utiliza como señal a distancia, grito de guerra o como acompañamiento musical en actividades sociales y religiosa</a:t>
            </a:r>
          </a:p>
        </p:txBody>
      </p:sp>
    </p:spTree>
    <p:extLst>
      <p:ext uri="{BB962C8B-B14F-4D97-AF65-F5344CB8AC3E}">
        <p14:creationId xmlns:p14="http://schemas.microsoft.com/office/powerpoint/2010/main" val="129242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Pifilca</a:t>
            </a:r>
            <a:r>
              <a:rPr lang="es-CL" dirty="0" smtClean="0"/>
              <a:t> y trutruca </a:t>
            </a:r>
            <a:endParaRPr lang="es-CL" dirty="0"/>
          </a:p>
        </p:txBody>
      </p:sp>
      <p:pic>
        <p:nvPicPr>
          <p:cNvPr id="5" name="Marcador de contenido 4"/>
          <p:cNvPicPr>
            <a:picLocks noGrp="1" noChangeAspect="1"/>
          </p:cNvPicPr>
          <p:nvPr>
            <p:ph idx="1"/>
          </p:nvPr>
        </p:nvPicPr>
        <p:blipFill>
          <a:blip r:embed="rId2"/>
          <a:stretch>
            <a:fillRect/>
          </a:stretch>
        </p:blipFill>
        <p:spPr>
          <a:xfrm>
            <a:off x="1016000" y="2400300"/>
            <a:ext cx="4165600" cy="3581400"/>
          </a:xfrm>
          <a:prstGeom prst="rect">
            <a:avLst/>
          </a:prstGeom>
        </p:spPr>
      </p:pic>
      <p:pic>
        <p:nvPicPr>
          <p:cNvPr id="6" name="Imagen 5"/>
          <p:cNvPicPr>
            <a:picLocks noChangeAspect="1"/>
          </p:cNvPicPr>
          <p:nvPr/>
        </p:nvPicPr>
        <p:blipFill>
          <a:blip r:embed="rId3"/>
          <a:stretch>
            <a:fillRect/>
          </a:stretch>
        </p:blipFill>
        <p:spPr>
          <a:xfrm>
            <a:off x="6063388" y="2400300"/>
            <a:ext cx="4820511" cy="3760787"/>
          </a:xfrm>
          <a:prstGeom prst="rect">
            <a:avLst/>
          </a:prstGeom>
        </p:spPr>
      </p:pic>
    </p:spTree>
    <p:extLst>
      <p:ext uri="{BB962C8B-B14F-4D97-AF65-F5344CB8AC3E}">
        <p14:creationId xmlns:p14="http://schemas.microsoft.com/office/powerpoint/2010/main" val="303367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Actividad </a:t>
            </a:r>
            <a:endParaRPr lang="es-CL" dirty="0"/>
          </a:p>
        </p:txBody>
      </p:sp>
      <p:sp>
        <p:nvSpPr>
          <p:cNvPr id="3" name="Marcador de contenido 2"/>
          <p:cNvSpPr>
            <a:spLocks noGrp="1"/>
          </p:cNvSpPr>
          <p:nvPr>
            <p:ph idx="1"/>
          </p:nvPr>
        </p:nvSpPr>
        <p:spPr/>
        <p:txBody>
          <a:bodyPr>
            <a:normAutofit lnSpcReduction="10000"/>
          </a:bodyPr>
          <a:lstStyle/>
          <a:p>
            <a:pPr marL="0" indent="0">
              <a:buNone/>
            </a:pPr>
            <a:r>
              <a:rPr lang="es-CL" sz="1600" dirty="0" smtClean="0"/>
              <a:t>En esta actividad construiremos una trutruca o una </a:t>
            </a:r>
            <a:r>
              <a:rPr lang="es-CL" sz="1600" dirty="0" err="1" smtClean="0"/>
              <a:t>pifilca</a:t>
            </a:r>
            <a:r>
              <a:rPr lang="es-CL" sz="1600" dirty="0" smtClean="0"/>
              <a:t>  reutilizando productos que tienes en tu casa guíate con  el siguiente video.  </a:t>
            </a:r>
          </a:p>
          <a:p>
            <a:pPr marL="0" indent="0">
              <a:buNone/>
            </a:pPr>
            <a:r>
              <a:rPr lang="es-CL" sz="1600" dirty="0">
                <a:hlinkClick r:id="rId2"/>
              </a:rPr>
              <a:t>https://</a:t>
            </a:r>
            <a:r>
              <a:rPr lang="es-CL" sz="1600" dirty="0" smtClean="0">
                <a:hlinkClick r:id="rId2"/>
              </a:rPr>
              <a:t>www.youtube.com/watch?v=jjINgja2vjg</a:t>
            </a:r>
            <a:endParaRPr lang="es-CL" sz="1600" dirty="0" smtClean="0"/>
          </a:p>
          <a:p>
            <a:pPr marL="0" indent="0">
              <a:buNone/>
            </a:pPr>
            <a:endParaRPr lang="es-CL" sz="1600" dirty="0"/>
          </a:p>
          <a:p>
            <a:pPr marL="0" indent="0">
              <a:buNone/>
            </a:pPr>
            <a:r>
              <a:rPr lang="es-CL" sz="1600" dirty="0" smtClean="0"/>
              <a:t>1. Debes realizar  </a:t>
            </a:r>
            <a:r>
              <a:rPr lang="es-CL" sz="1600" dirty="0"/>
              <a:t>6</a:t>
            </a:r>
            <a:r>
              <a:rPr lang="es-CL" sz="1600" dirty="0" smtClean="0"/>
              <a:t> fotos o videos cortos de la siguiente manera:</a:t>
            </a:r>
          </a:p>
          <a:p>
            <a:pPr marL="457200" indent="-457200">
              <a:buAutoNum type="arabicPeriod"/>
            </a:pPr>
            <a:r>
              <a:rPr lang="es-CL" sz="1600" dirty="0" smtClean="0"/>
              <a:t>Cuando vas a comenzar a trabajar (materiales )</a:t>
            </a:r>
          </a:p>
          <a:p>
            <a:pPr marL="457200" indent="-457200">
              <a:buAutoNum type="arabicPeriod"/>
            </a:pPr>
            <a:r>
              <a:rPr lang="es-CL" sz="1600" dirty="0" smtClean="0"/>
              <a:t>Cuando ya lleves algo desarrollado de instrumento a elección </a:t>
            </a:r>
          </a:p>
          <a:p>
            <a:pPr marL="457200" indent="-457200">
              <a:buAutoNum type="arabicPeriod"/>
            </a:pPr>
            <a:r>
              <a:rPr lang="es-CL" sz="1600" dirty="0" smtClean="0"/>
              <a:t>Al terminar el instrumento </a:t>
            </a:r>
          </a:p>
          <a:p>
            <a:pPr marL="0" indent="0">
              <a:buNone/>
            </a:pPr>
            <a:endParaRPr lang="es-CL" sz="1600" dirty="0" smtClean="0"/>
          </a:p>
          <a:p>
            <a:pPr marL="0" indent="0">
              <a:buNone/>
            </a:pPr>
            <a:r>
              <a:rPr lang="es-CL" sz="1600" dirty="0" smtClean="0"/>
              <a:t>2. Debes realizar una breve exposición (video)  de la historia del instrumento a </a:t>
            </a:r>
            <a:r>
              <a:rPr lang="es-CL" sz="1600" dirty="0" smtClean="0"/>
              <a:t>construir </a:t>
            </a:r>
            <a:endParaRPr lang="es-CL" dirty="0" smtClean="0"/>
          </a:p>
          <a:p>
            <a:pPr marL="0" indent="0">
              <a:buNone/>
            </a:pPr>
            <a:endParaRPr lang="es-CL" sz="1600" dirty="0"/>
          </a:p>
          <a:p>
            <a:pPr marL="0" indent="0">
              <a:buNone/>
            </a:pPr>
            <a:r>
              <a:rPr lang="es-CL" sz="1600" dirty="0" smtClean="0"/>
              <a:t>Cualquier duda o consulta </a:t>
            </a:r>
            <a:r>
              <a:rPr lang="es-CL" sz="1600" dirty="0" smtClean="0">
                <a:hlinkClick r:id="rId3"/>
              </a:rPr>
              <a:t>leonidas.lopez@elar.cl</a:t>
            </a:r>
            <a:r>
              <a:rPr lang="es-CL" sz="1600" dirty="0" smtClean="0"/>
              <a:t> </a:t>
            </a:r>
            <a:r>
              <a:rPr lang="es-CL" sz="1600" dirty="0" smtClean="0"/>
              <a:t>Leónidas </a:t>
            </a:r>
            <a:r>
              <a:rPr lang="es-CL" sz="1600" dirty="0" smtClean="0"/>
              <a:t>López profesor de música </a:t>
            </a:r>
            <a:endParaRPr lang="es-CL" sz="1600" dirty="0"/>
          </a:p>
        </p:txBody>
      </p:sp>
    </p:spTree>
    <p:extLst>
      <p:ext uri="{BB962C8B-B14F-4D97-AF65-F5344CB8AC3E}">
        <p14:creationId xmlns:p14="http://schemas.microsoft.com/office/powerpoint/2010/main" val="3103144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2404</TotalTime>
  <Words>729</Words>
  <Application>Microsoft Office PowerPoint</Application>
  <PresentationFormat>Panorámica</PresentationFormat>
  <Paragraphs>36</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Century Gothic</vt:lpstr>
      <vt:lpstr>Times New Roman</vt:lpstr>
      <vt:lpstr>Wingdings 3</vt:lpstr>
      <vt:lpstr>Ion</vt:lpstr>
      <vt:lpstr>Unidad 1: Música y tradición</vt:lpstr>
      <vt:lpstr>Propósito de la unidad </vt:lpstr>
      <vt:lpstr>Música Mapuche  </vt:lpstr>
      <vt:lpstr>La pifilca </vt:lpstr>
      <vt:lpstr>La trutruca </vt:lpstr>
      <vt:lpstr>Pifilca y trutruca </vt:lpstr>
      <vt:lpstr>Actividad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unidad. Raíces y expresiones de la música americana</dc:title>
  <dc:creator>PC-PROFESOR20</dc:creator>
  <cp:lastModifiedBy>Usuario de Windows</cp:lastModifiedBy>
  <cp:revision>16</cp:revision>
  <dcterms:created xsi:type="dcterms:W3CDTF">2020-04-23T02:39:31Z</dcterms:created>
  <dcterms:modified xsi:type="dcterms:W3CDTF">2020-05-18T14:25:11Z</dcterms:modified>
</cp:coreProperties>
</file>